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57" r:id="rId2"/>
    <p:sldId id="260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52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D43434-A3B9-424A-8AAF-A50EEB343375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5E35E2-8550-44BB-9673-29D1B20BC7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341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A2C8A03-C581-419D-A441-BD2AD32926B4}" type="slidenum">
              <a:rPr lang="en-US" altLang="ru-RU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3</a:t>
            </a:fld>
            <a:endParaRPr lang="en-US" altLang="ru-RU" smtClean="0">
              <a:solidFill>
                <a:srgbClr val="000000"/>
              </a:solidFill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460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5/2/2024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10"/>
          <p:cNvPicPr>
            <a:picLocks noChangeAspect="1" noChangeArrowheads="1"/>
          </p:cNvPicPr>
          <p:nvPr userDrawn="1"/>
        </p:nvPicPr>
        <p:blipFill>
          <a:blip r:embed="rId2">
            <a:lum bright="76000" contrast="-76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541338"/>
            <a:ext cx="10058400" cy="624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3842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E00EAA-ADD4-45C7-8EE3-008C1A307063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42767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DCEB3A-2B85-47A9-A051-D55ABB261CC1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849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191F02-C8A5-4767-B6EC-896CCBC5F673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993474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C0B3E3-07B9-40FC-B38C-EC44E3472403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831163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171403-CB96-41D1-B626-60DCE77677A3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402115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AB6CB3-8A04-4CE8-84FC-BA07F1D64B75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922395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048BA47-8EBE-4883-9024-BCA7B5B08DDF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900161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EDF869-C2DF-4DC3-89D2-E0A76A3D70A9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70465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6BB54A-18C9-45E5-81FB-130040A3089A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127320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E2054C-5F9D-4127-8A9E-343910ED083E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98680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57256B3-7566-495C-B033-976E6F40A86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E422584-574A-455B-8192-69EEAB7700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1"/>
          <p:cNvPicPr>
            <a:picLocks noChangeAspect="1" noChangeArrowheads="1"/>
          </p:cNvPicPr>
          <p:nvPr userDrawn="1"/>
        </p:nvPicPr>
        <p:blipFill>
          <a:blip r:embed="rId13">
            <a:lum bright="76000" contrast="-76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400" y="533401"/>
            <a:ext cx="8737600" cy="624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3867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chemeClr val="accent3">
                <a:lumMod val="5000"/>
                <a:lumOff val="95000"/>
              </a:schemeClr>
            </a:gs>
            <a:gs pos="49000">
              <a:schemeClr val="accent3">
                <a:lumMod val="5000"/>
                <a:lumOff val="95000"/>
              </a:schemeClr>
            </a:gs>
            <a:gs pos="100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 err="1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Инклюзивдик</a:t>
            </a:r>
            <a:r>
              <a:rPr lang="ru-RU" sz="48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билим</a:t>
            </a:r>
            <a:r>
              <a:rPr lang="ru-RU" sz="48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бер</a:t>
            </a:r>
            <a:r>
              <a:rPr lang="ky-KG" sz="48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үүдө педагогдордун компетенттүүлүгүн калыптандыруу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83205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chemeClr val="accent3">
                <a:lumMod val="5000"/>
                <a:lumOff val="95000"/>
              </a:schemeClr>
            </a:gs>
            <a:gs pos="49000">
              <a:schemeClr val="accent3">
                <a:lumMod val="5000"/>
                <a:lumOff val="95000"/>
              </a:schemeClr>
            </a:gs>
            <a:gs pos="100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052" y="1560370"/>
            <a:ext cx="84013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3230" algn="ctr">
              <a:tabLst>
                <a:tab pos="2969895" algn="ctr"/>
                <a:tab pos="5940425" algn="r"/>
                <a:tab pos="1638300" algn="l"/>
                <a:tab pos="1895475" algn="l"/>
                <a:tab pos="2969895" algn="ctr"/>
                <a:tab pos="4874260" algn="l"/>
              </a:tabLst>
            </a:pPr>
            <a:r>
              <a:rPr lang="ky-KG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Инклюзивдик билим берүүнү башкаруунун ченемдик укуктук базасы</a:t>
            </a:r>
            <a:endParaRPr lang="ru-RU" sz="32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37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943099" y="897227"/>
            <a:ext cx="9132731" cy="4666445"/>
          </a:xfrm>
        </p:spPr>
        <p:txBody>
          <a:bodyPr/>
          <a:lstStyle/>
          <a:p>
            <a:pPr indent="0" algn="just">
              <a:buNone/>
            </a:pPr>
            <a:r>
              <a:rPr lang="ky-KG" altLang="ru-RU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Инклюзивдик билим берүү - бардык балдар үчүн сапаттуу билимге бирдей жеткиликтүүлүктү билдирген «бир бүтүн феномен». Анын негизин гуманизм, интеллект жана чыгармачылык жөндөмдүүлүктөрүн өнүктүрүү, инсандын интеллектуалдык, маданий, этникалык, эмоционалдык жана физиологиялык компоненттеринин тең салмактуулугу түзөт.</a:t>
            </a:r>
            <a:endParaRPr lang="ru-RU" altLang="ru-RU" sz="2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indent="0" algn="r" eaLnBrk="1" hangingPunct="1">
              <a:buNone/>
            </a:pPr>
            <a:endParaRPr lang="ru-RU" altLang="ru-RU" sz="2800" dirty="0"/>
          </a:p>
          <a:p>
            <a:pPr indent="0" algn="r" eaLnBrk="1" hangingPunct="1">
              <a:buNone/>
            </a:pPr>
            <a:r>
              <a:rPr lang="ru-RU" altLang="ru-RU" sz="2800" dirty="0"/>
              <a:t>ЮНЕСКО</a:t>
            </a:r>
            <a:endParaRPr lang="en-US" altLang="ru-RU" sz="2800" dirty="0"/>
          </a:p>
        </p:txBody>
      </p:sp>
    </p:spTree>
    <p:extLst>
      <p:ext uri="{BB962C8B-B14F-4D97-AF65-F5344CB8AC3E}">
        <p14:creationId xmlns:p14="http://schemas.microsoft.com/office/powerpoint/2010/main" val="130227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49250" y="51515"/>
            <a:ext cx="9144000" cy="1752600"/>
          </a:xfrm>
        </p:spPr>
        <p:txBody>
          <a:bodyPr>
            <a:normAutofit/>
          </a:bodyPr>
          <a:lstStyle/>
          <a:p>
            <a:pPr marL="457200" indent="442913" algn="ctr">
              <a:tabLst>
                <a:tab pos="179388" algn="l"/>
              </a:tabLst>
            </a:pPr>
            <a:r>
              <a:rPr lang="ky-KG" alt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 соолугунун мүмкүнчүлүктөрү чектелүү балдардын билим алуу укугун камсыз кылуу жаатындагы эл аралык мыйзамдар:</a:t>
            </a:r>
            <a:endParaRPr lang="ru-RU" altLang="ru-RU" sz="2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558343" y="2362200"/>
            <a:ext cx="8834907" cy="36576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ky-KG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Адам укуктарынын жалпы декларациясы (1948-ж.),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ky-KG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Билим берүүдөгү дискриминацияга каршы Конвенция (1960-ж),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ky-KG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БУУнун Балдардын укуктары жөнүндө конвенциясы (1989-ж),</a:t>
            </a:r>
          </a:p>
        </p:txBody>
      </p:sp>
    </p:spTree>
    <p:extLst>
      <p:ext uri="{BB962C8B-B14F-4D97-AF65-F5344CB8AC3E}">
        <p14:creationId xmlns:p14="http://schemas.microsoft.com/office/powerpoint/2010/main" val="70576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71977" y="12879"/>
            <a:ext cx="9496023" cy="1905000"/>
          </a:xfrm>
        </p:spPr>
        <p:txBody>
          <a:bodyPr/>
          <a:lstStyle/>
          <a:p>
            <a:pPr marL="457200" indent="442913" algn="ctr">
              <a:lnSpc>
                <a:spcPct val="150000"/>
              </a:lnSpc>
              <a:tabLst>
                <a:tab pos="179388" algn="l"/>
              </a:tabLst>
            </a:pPr>
            <a:r>
              <a:rPr lang="ky-KG" alt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 соолугунун мүмкүнчүлүктөрү чектелүү балдардын билим алуу укугун камсыз кылуу жаатындагы эл аралык мыйзамдар:</a:t>
            </a:r>
            <a:endParaRPr lang="ru-RU" altLang="ru-RU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468192" y="2297805"/>
            <a:ext cx="9199808" cy="3657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ky-KG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Майыптуулугу бар адамдар үчүн бирдей мүмкүнчүлүктөрдү түзүүнүн стандарттык эрежелери (1993), 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1994-жылы Саламанка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декларациясында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Өзгөчө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муктаждыктары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адамдарга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билим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берүү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жаатындагы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принциптер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саясат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практикалар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жөнүндө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</p:txBody>
      </p:sp>
    </p:spTree>
    <p:extLst>
      <p:ext uri="{BB962C8B-B14F-4D97-AF65-F5344CB8AC3E}">
        <p14:creationId xmlns:p14="http://schemas.microsoft.com/office/powerpoint/2010/main" val="239202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609858" y="779463"/>
            <a:ext cx="9362941" cy="4724400"/>
          </a:xfrm>
        </p:spPr>
        <p:txBody>
          <a:bodyPr/>
          <a:lstStyle/>
          <a:p>
            <a:pPr indent="0" algn="ctr">
              <a:buNone/>
            </a:pPr>
            <a:r>
              <a:rPr lang="ru-RU" alt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altLang="ru-RU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8640" indent="-457200">
              <a:buFont typeface="Wingdings" panose="05000000000000000000" pitchFamily="2" charset="2"/>
              <a:buChar char="q"/>
            </a:pP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2006-жылдын 13-декабрында </a:t>
            </a:r>
            <a:r>
              <a:rPr lang="ru-RU" alt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БУУнун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Башкы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Ассамблеясы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Майыптардын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укуктары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жөнүндө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alt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онвенциясы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548640" indent="-457200">
              <a:buFont typeface="Wingdings" panose="05000000000000000000" pitchFamily="2" charset="2"/>
              <a:buChar char="q"/>
            </a:pPr>
            <a:r>
              <a:rPr lang="ru-RU" alt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 </a:t>
            </a:r>
            <a:r>
              <a:rPr lang="ru-RU" alt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аралык</a:t>
            </a:r>
            <a:r>
              <a:rPr lang="ru-RU" alt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билим</a:t>
            </a:r>
            <a:r>
              <a:rPr lang="ru-RU" alt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берүү</a:t>
            </a:r>
            <a:r>
              <a:rPr lang="ru-RU" alt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конференциясы</a:t>
            </a:r>
            <a:r>
              <a:rPr lang="ru-RU" alt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«48-берене </a:t>
            </a:r>
            <a:r>
              <a:rPr lang="ru-RU" alt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alt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жыйынтыктар</a:t>
            </a:r>
            <a:r>
              <a:rPr lang="ru-RU" alt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alt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сунуштар</a:t>
            </a:r>
            <a:r>
              <a:rPr lang="ru-RU" alt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(Женева, 25-28-ноябрь, 2008 )</a:t>
            </a:r>
          </a:p>
          <a:p>
            <a:pPr indent="442913"/>
            <a:endParaRPr lang="ru-RU" altLang="ru-RU" dirty="0" smtClean="0">
              <a:cs typeface="Times New Roman" panose="02020603050405020304" pitchFamily="18" charset="0"/>
            </a:endParaRPr>
          </a:p>
          <a:p>
            <a:pPr indent="442913"/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3569837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33600" y="287338"/>
            <a:ext cx="10058400" cy="1449387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Кыргызстандагы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укуттук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документтер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2034863" y="1736725"/>
            <a:ext cx="844854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ru-RU" altLang="ru-RU" sz="20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ky-KG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Майыптардын укуктары жөнүндө </a:t>
            </a:r>
            <a:r>
              <a:rPr lang="ky-KG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конвенция </a:t>
            </a:r>
            <a:endParaRPr lang="ky-KG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ky-KG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 Республикасынын </a:t>
            </a:r>
            <a:r>
              <a:rPr lang="ky-KG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Конституциясы (30дай берене)</a:t>
            </a:r>
            <a:endParaRPr lang="ky-KG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ky-KG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«Ден соолугунун мүмкүнчүлүктөрү чектелүү адамдардын укуктары жана кепилдиктери жөнүндө” мыйзам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ky-KG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Билим алуу укугу “Майыптардын укуктары жана кепилдиктери жөнүндө” 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Балдар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кодекси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ru-RU" altLang="ru-RU" sz="2000" dirty="0"/>
          </a:p>
        </p:txBody>
      </p:sp>
    </p:spTree>
    <p:extLst>
      <p:ext uri="{BB962C8B-B14F-4D97-AF65-F5344CB8AC3E}">
        <p14:creationId xmlns:p14="http://schemas.microsoft.com/office/powerpoint/2010/main" val="151284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33600" y="287338"/>
            <a:ext cx="10058400" cy="1449387"/>
          </a:xfrm>
        </p:spPr>
        <p:txBody>
          <a:bodyPr/>
          <a:lstStyle/>
          <a:p>
            <a:pPr eaLnBrk="1" hangingPunct="1"/>
            <a:r>
              <a:rPr lang="ru-RU" alt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Кыргызстандагы</a:t>
            </a: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укуттук</a:t>
            </a: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документтер</a:t>
            </a: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1481070" y="1736725"/>
            <a:ext cx="9478851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ru-RU" altLang="ru-RU" sz="20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ky-KG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 Республикасынын Өкмөтү. 2018-жылдын 15-октябры №477 токтому менен бекитилген Балдарды үйдө жекече окутууну уюштуруу жөнүндө жобо</a:t>
            </a: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51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33600" y="287338"/>
            <a:ext cx="10058400" cy="1449387"/>
          </a:xfrm>
        </p:spPr>
        <p:txBody>
          <a:bodyPr/>
          <a:lstStyle/>
          <a:p>
            <a:pPr eaLnBrk="1" hangingPunct="1"/>
            <a:r>
              <a:rPr lang="ru-RU" alt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Кыргызстандагы</a:t>
            </a: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укуттук</a:t>
            </a: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документтер</a:t>
            </a: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695458" y="2253802"/>
            <a:ext cx="10715224" cy="376599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ru-RU" altLang="ru-RU" sz="200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ky-KG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2018-жылы Кыргыз Республикасынын Өкмөтүнүн 2019-жылдын 19-июлундагы №360 токтому менен Кыргыз Республикасында инклюзивдик билим берүүнү өнүктүрүүнүн 2019-2023-жылдарга Концепциясы кабыл алынган, анда инклюзивдик билим берүүнү өнүктүрүүнүн негизги милдеттери чагылдырылган. 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83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33600" y="287338"/>
            <a:ext cx="10058400" cy="1449387"/>
          </a:xfrm>
        </p:spPr>
        <p:txBody>
          <a:bodyPr/>
          <a:lstStyle/>
          <a:p>
            <a:pPr eaLnBrk="1" hangingPunct="1"/>
            <a:r>
              <a:rPr lang="ru-RU" alt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Кыргызстандагы</a:t>
            </a: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укуттук</a:t>
            </a: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документтер</a:t>
            </a: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463639" y="2133599"/>
            <a:ext cx="10844011" cy="3597499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endParaRPr lang="ru-RU" altLang="ru-RU" sz="2000" dirty="0"/>
          </a:p>
          <a:p>
            <a:pPr algn="just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ky-KG" altLang="ru-RU" sz="2000" dirty="0">
                <a:solidFill>
                  <a:srgbClr val="000000"/>
                </a:solidFill>
                <a:cs typeface="Times New Roman" panose="02020603050405020304" pitchFamily="18" charset="0"/>
              </a:rPr>
              <a:t>. </a:t>
            </a:r>
            <a:r>
              <a:rPr lang="ky-KG" altLang="ru-RU" sz="2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Майыптардын укуктары жөнүндө конвенцияга ылайык, Кыргыз Республикасынын Өкмөтүнүн 2021-жылдын 18-мартындагы № 101 “Сурдокотормо кызматтарын көрсөтүүнүн жана кол котормочу кызматтарга акы төлөөнүн тартибин бекитүү тууралуу” кабыл алынган, токтомуна ылайык анын негизинде дүлөй адамдардын маалымат алуу процесси сөзсүз сурдокотормо менен коштолушу керек.</a:t>
            </a:r>
            <a:endParaRPr lang="ru-RU" altLang="ru-RU" sz="2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98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318</Words>
  <Application>Microsoft Office PowerPoint</Application>
  <PresentationFormat>Широкоэкранный</PresentationFormat>
  <Paragraphs>32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Cambria</vt:lpstr>
      <vt:lpstr>Times New Roman</vt:lpstr>
      <vt:lpstr>Wingdings</vt:lpstr>
      <vt:lpstr>Ретро</vt:lpstr>
      <vt:lpstr>Инклюзивдик билим берүүдө педагогдордун компетенттүүлүгүн калыптандыруу</vt:lpstr>
      <vt:lpstr>Презентация PowerPoint</vt:lpstr>
      <vt:lpstr>Презентация PowerPoint</vt:lpstr>
      <vt:lpstr>Ден соолугунун мүмкүнчүлүктөрү чектелүү балдардын билим алуу укугун камсыз кылуу жаатындагы эл аралык мыйзамдар:</vt:lpstr>
      <vt:lpstr>Ден соолугунун мүмкүнчүлүктөрү чектелүү балдардын билим алуу укугун камсыз кылуу жаатындагы эл аралык мыйзамдар:</vt:lpstr>
      <vt:lpstr>Презентация PowerPoint</vt:lpstr>
      <vt:lpstr>Кыргызстандагы укуттук документтер:</vt:lpstr>
      <vt:lpstr>Кыргызстандагы укуттук документтер:</vt:lpstr>
      <vt:lpstr>Кыргызстандагы укуттук документтер:</vt:lpstr>
      <vt:lpstr>Кыргызстандагы укуттук документтер: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Инклюзивдик билим берүүдө педагогдордун компетенттүүлүгүн калыптандыруу</dc:title>
  <dc:creator>admin</dc:creator>
  <cp:lastModifiedBy>User</cp:lastModifiedBy>
  <cp:revision>4</cp:revision>
  <dcterms:created xsi:type="dcterms:W3CDTF">2024-03-29T04:15:41Z</dcterms:created>
  <dcterms:modified xsi:type="dcterms:W3CDTF">2024-05-02T09:16:39Z</dcterms:modified>
</cp:coreProperties>
</file>