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355" autoAdjust="0"/>
    <p:restoredTop sz="94660"/>
  </p:normalViewPr>
  <p:slideViewPr>
    <p:cSldViewPr snapToGrid="0">
      <p:cViewPr varScale="1">
        <p:scale>
          <a:sx n="81" d="100"/>
          <a:sy n="81" d="100"/>
        </p:scale>
        <p:origin x="82" y="3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66021" y="87923"/>
            <a:ext cx="8915399" cy="2919045"/>
          </a:xfrm>
        </p:spPr>
        <p:txBody>
          <a:bodyPr>
            <a:normAutofit fontScale="90000"/>
          </a:bodyPr>
          <a:lstStyle/>
          <a:p>
            <a:pPr algn="ctr"/>
            <a:r>
              <a:rPr lang="ky-KG" sz="6000" b="1" dirty="0" smtClean="0">
                <a:solidFill>
                  <a:schemeClr val="tx1"/>
                </a:solidFill>
                <a:latin typeface="Times New Roman" panose="02020603050405020304" pitchFamily="18" charset="0"/>
                <a:cs typeface="Times New Roman" panose="02020603050405020304" pitchFamily="18" charset="0"/>
              </a:rPr>
              <a:t/>
            </a:r>
            <a:br>
              <a:rPr lang="ky-KG" sz="6000" b="1" dirty="0" smtClean="0">
                <a:solidFill>
                  <a:schemeClr val="tx1"/>
                </a:solidFill>
                <a:latin typeface="Times New Roman" panose="02020603050405020304" pitchFamily="18" charset="0"/>
                <a:cs typeface="Times New Roman" panose="02020603050405020304" pitchFamily="18" charset="0"/>
              </a:rPr>
            </a:br>
            <a:r>
              <a:rPr lang="ky-KG" sz="6000" b="1" dirty="0">
                <a:solidFill>
                  <a:schemeClr val="tx1"/>
                </a:solidFill>
                <a:latin typeface="Times New Roman" panose="02020603050405020304" pitchFamily="18" charset="0"/>
                <a:cs typeface="Times New Roman" panose="02020603050405020304" pitchFamily="18" charset="0"/>
              </a:rPr>
              <a:t/>
            </a:r>
            <a:br>
              <a:rPr lang="ky-KG" sz="6000" b="1" dirty="0">
                <a:solidFill>
                  <a:schemeClr val="tx1"/>
                </a:solidFill>
                <a:latin typeface="Times New Roman" panose="02020603050405020304" pitchFamily="18" charset="0"/>
                <a:cs typeface="Times New Roman" panose="02020603050405020304" pitchFamily="18" charset="0"/>
              </a:rPr>
            </a:br>
            <a:r>
              <a:rPr lang="ky-KG" sz="6000" b="1" dirty="0" smtClean="0">
                <a:solidFill>
                  <a:schemeClr val="tx1"/>
                </a:solidFill>
                <a:latin typeface="Times New Roman" panose="02020603050405020304" pitchFamily="18" charset="0"/>
                <a:cs typeface="Times New Roman" panose="02020603050405020304" pitchFamily="18" charset="0"/>
              </a:rPr>
              <a:t/>
            </a:r>
            <a:br>
              <a:rPr lang="ky-KG" sz="6000" b="1" dirty="0" smtClean="0">
                <a:solidFill>
                  <a:schemeClr val="tx1"/>
                </a:solidFill>
                <a:latin typeface="Times New Roman" panose="02020603050405020304" pitchFamily="18" charset="0"/>
                <a:cs typeface="Times New Roman" panose="02020603050405020304" pitchFamily="18" charset="0"/>
              </a:rPr>
            </a:br>
            <a:r>
              <a:rPr lang="ky-KG" sz="6000" b="1" dirty="0">
                <a:solidFill>
                  <a:schemeClr val="tx1"/>
                </a:solidFill>
                <a:latin typeface="Times New Roman" panose="02020603050405020304" pitchFamily="18" charset="0"/>
                <a:cs typeface="Times New Roman" panose="02020603050405020304" pitchFamily="18" charset="0"/>
              </a:rPr>
              <a:t/>
            </a:r>
            <a:br>
              <a:rPr lang="ky-KG" sz="6000" b="1" dirty="0">
                <a:solidFill>
                  <a:schemeClr val="tx1"/>
                </a:solidFill>
                <a:latin typeface="Times New Roman" panose="02020603050405020304" pitchFamily="18" charset="0"/>
                <a:cs typeface="Times New Roman" panose="02020603050405020304" pitchFamily="18" charset="0"/>
              </a:rPr>
            </a:br>
            <a:r>
              <a:rPr lang="ky-KG" sz="6000" b="1" dirty="0" smtClean="0">
                <a:solidFill>
                  <a:schemeClr val="tx1"/>
                </a:solidFill>
                <a:latin typeface="Times New Roman" panose="02020603050405020304" pitchFamily="18" charset="0"/>
                <a:cs typeface="Times New Roman" panose="02020603050405020304" pitchFamily="18" charset="0"/>
              </a:rPr>
              <a:t>Инклюзивдик </a:t>
            </a:r>
            <a:r>
              <a:rPr lang="ky-KG" sz="6000" b="1" dirty="0">
                <a:solidFill>
                  <a:schemeClr val="tx1"/>
                </a:solidFill>
                <a:latin typeface="Times New Roman" panose="02020603050405020304" pitchFamily="18" charset="0"/>
                <a:cs typeface="Times New Roman" panose="02020603050405020304" pitchFamily="18" charset="0"/>
              </a:rPr>
              <a:t>билим берүүнүн принциптери</a:t>
            </a:r>
            <a:r>
              <a:rPr lang="ky-KG" dirty="0"/>
              <a:t/>
            </a:r>
            <a:br>
              <a:rPr lang="ky-KG" dirty="0"/>
            </a:br>
            <a:endParaRPr lang="ky-KG" dirty="0"/>
          </a:p>
        </p:txBody>
      </p:sp>
      <p:sp>
        <p:nvSpPr>
          <p:cNvPr id="3" name="Подзаголовок 2"/>
          <p:cNvSpPr>
            <a:spLocks noGrp="1"/>
          </p:cNvSpPr>
          <p:nvPr>
            <p:ph type="subTitle" idx="1"/>
          </p:nvPr>
        </p:nvSpPr>
        <p:spPr>
          <a:xfrm>
            <a:off x="2589213" y="2690446"/>
            <a:ext cx="8915399" cy="3807069"/>
          </a:xfrm>
        </p:spPr>
        <p:txBody>
          <a:bodyPr>
            <a:noAutofit/>
          </a:bodyPr>
          <a:lstStyle/>
          <a:p>
            <a:pPr marL="285750" indent="-285750">
              <a:buFont typeface="Arial" panose="020B0604020202020204" pitchFamily="34" charset="0"/>
              <a:buChar char="•"/>
            </a:pPr>
            <a:r>
              <a:rPr lang="ky-KG" sz="2000" b="1" dirty="0">
                <a:latin typeface="Times New Roman" panose="02020603050405020304" pitchFamily="18" charset="0"/>
                <a:cs typeface="Times New Roman" panose="02020603050405020304" pitchFamily="18" charset="0"/>
              </a:rPr>
              <a:t>Мейкиндик </a:t>
            </a:r>
            <a:r>
              <a:rPr lang="ky-KG" sz="2000" b="1" dirty="0" smtClean="0">
                <a:latin typeface="Times New Roman" panose="02020603050405020304" pitchFamily="18" charset="0"/>
                <a:cs typeface="Times New Roman" panose="02020603050405020304" pitchFamily="18" charset="0"/>
              </a:rPr>
              <a:t>куруу </a:t>
            </a:r>
          </a:p>
          <a:p>
            <a:pPr marL="285750" indent="-285750">
              <a:buFont typeface="Arial" panose="020B0604020202020204" pitchFamily="34" charset="0"/>
              <a:buChar char="•"/>
            </a:pPr>
            <a:r>
              <a:rPr lang="ky-KG" sz="2000" b="1" dirty="0" smtClean="0">
                <a:latin typeface="Times New Roman" panose="02020603050405020304" pitchFamily="18" charset="0"/>
                <a:cs typeface="Times New Roman" panose="02020603050405020304" pitchFamily="18" charset="0"/>
              </a:rPr>
              <a:t>Индивидуалдуулук</a:t>
            </a:r>
          </a:p>
          <a:p>
            <a:pPr marL="285750" indent="-285750">
              <a:buFont typeface="Arial" panose="020B0604020202020204" pitchFamily="34" charset="0"/>
              <a:buChar char="•"/>
            </a:pPr>
            <a:r>
              <a:rPr lang="ky-KG" sz="2000" b="1" dirty="0" smtClean="0">
                <a:latin typeface="Times New Roman" panose="02020603050405020304" pitchFamily="18" charset="0"/>
                <a:cs typeface="Times New Roman" panose="02020603050405020304" pitchFamily="18" charset="0"/>
              </a:rPr>
              <a:t>Социалдаштыруу</a:t>
            </a:r>
            <a:endParaRPr lang="ky-KG"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ky-KG" sz="2000" b="1" dirty="0">
                <a:latin typeface="Times New Roman" panose="02020603050405020304" pitchFamily="18" charset="0"/>
                <a:cs typeface="Times New Roman" panose="02020603050405020304" pitchFamily="18" charset="0"/>
              </a:rPr>
              <a:t>Позитивдүү </a:t>
            </a:r>
            <a:r>
              <a:rPr lang="ky-KG" sz="2000" b="1" dirty="0" smtClean="0">
                <a:latin typeface="Times New Roman" panose="02020603050405020304" pitchFamily="18" charset="0"/>
                <a:cs typeface="Times New Roman" panose="02020603050405020304" pitchFamily="18" charset="0"/>
              </a:rPr>
              <a:t>маанай</a:t>
            </a:r>
            <a:endParaRPr lang="ky-KG"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ky-KG" sz="2000" b="1" dirty="0" smtClean="0">
                <a:latin typeface="Times New Roman" panose="02020603050405020304" pitchFamily="18" charset="0"/>
                <a:cs typeface="Times New Roman" panose="02020603050405020304" pitchFamily="18" charset="0"/>
              </a:rPr>
              <a:t>Мотивация</a:t>
            </a:r>
            <a:endParaRPr lang="ky-KG"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ky-KG" sz="2000" b="1" dirty="0" smtClean="0">
                <a:latin typeface="Times New Roman" panose="02020603050405020304" pitchFamily="18" charset="0"/>
                <a:cs typeface="Times New Roman" panose="02020603050405020304" pitchFamily="18" charset="0"/>
              </a:rPr>
              <a:t>Кылдат даярдык</a:t>
            </a:r>
          </a:p>
          <a:p>
            <a:pPr marL="285750" indent="-285750">
              <a:buFont typeface="Arial" panose="020B0604020202020204" pitchFamily="34" charset="0"/>
              <a:buChar char="•"/>
            </a:pPr>
            <a:r>
              <a:rPr lang="ky-KG" sz="2000" b="1" dirty="0" smtClean="0">
                <a:latin typeface="Times New Roman" panose="02020603050405020304" pitchFamily="18" charset="0"/>
                <a:cs typeface="Times New Roman" panose="02020603050405020304" pitchFamily="18" charset="0"/>
              </a:rPr>
              <a:t>Жөнөкөйлөштүрүү</a:t>
            </a:r>
            <a:r>
              <a:rPr lang="ky-KG" sz="2000" dirty="0" smtClean="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ky-KG" sz="2000" b="1" dirty="0" smtClean="0">
                <a:latin typeface="Times New Roman" panose="02020603050405020304" pitchFamily="18" charset="0"/>
                <a:cs typeface="Times New Roman" panose="02020603050405020304" pitchFamily="18" charset="0"/>
              </a:rPr>
              <a:t>Анализдөө</a:t>
            </a:r>
            <a:r>
              <a:rPr lang="ky-KG" sz="2000" dirty="0" smtClean="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ky-KG" sz="2000" b="1" dirty="0">
                <a:latin typeface="Times New Roman" panose="02020603050405020304" pitchFamily="18" charset="0"/>
                <a:cs typeface="Times New Roman" panose="02020603050405020304" pitchFamily="18" charset="0"/>
              </a:rPr>
              <a:t>Үзгүлтүксүз </a:t>
            </a:r>
            <a:r>
              <a:rPr lang="ky-KG" sz="2000" b="1" dirty="0" smtClean="0">
                <a:latin typeface="Times New Roman" panose="02020603050405020304" pitchFamily="18" charset="0"/>
                <a:cs typeface="Times New Roman" panose="02020603050405020304" pitchFamily="18" charset="0"/>
              </a:rPr>
              <a:t>окуп-үйрөнүү </a:t>
            </a:r>
            <a:endParaRPr lang="ky-KG"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0729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179" y="1536569"/>
            <a:ext cx="10175433" cy="4374653"/>
          </a:xfrm>
        </p:spPr>
        <p:txBody>
          <a:bodyPr>
            <a:normAutofit/>
          </a:bodyPr>
          <a:lstStyle/>
          <a:p>
            <a:endParaRPr lang="ky-KG" dirty="0"/>
          </a:p>
          <a:p>
            <a:pPr algn="just"/>
            <a:r>
              <a:rPr lang="ky-KG" sz="2800" dirty="0">
                <a:latin typeface="Times New Roman" panose="02020603050405020304" pitchFamily="18" charset="0"/>
                <a:cs typeface="Times New Roman" panose="02020603050405020304" pitchFamily="18" charset="0"/>
              </a:rPr>
              <a:t>1.	</a:t>
            </a:r>
            <a:r>
              <a:rPr lang="ky-KG" sz="2800" b="1" dirty="0">
                <a:latin typeface="Times New Roman" panose="02020603050405020304" pitchFamily="18" charset="0"/>
                <a:cs typeface="Times New Roman" panose="02020603050405020304" pitchFamily="18" charset="0"/>
              </a:rPr>
              <a:t>Мейкиндик куруу. </a:t>
            </a:r>
            <a:r>
              <a:rPr lang="ky-KG" sz="2800" dirty="0">
                <a:latin typeface="Times New Roman" panose="02020603050405020304" pitchFamily="18" charset="0"/>
                <a:cs typeface="Times New Roman" panose="02020603050405020304" pitchFamily="18" charset="0"/>
              </a:rPr>
              <a:t>Инклюзивдик билим берүү мейкиндигин куруу принциптеринин арасында негизгилери болуп саналат. Архитектуралык-мейкиндик уюштуруу инклюзивдик билим берүүдөгү биринчи шарт болуп эсептелет. Аудиторияда физикалык шарттын толук болушу менен камсыз кылуу керек.</a:t>
            </a:r>
          </a:p>
          <a:p>
            <a:endParaRPr lang="ky-KG" dirty="0"/>
          </a:p>
        </p:txBody>
      </p:sp>
    </p:spTree>
    <p:extLst>
      <p:ext uri="{BB962C8B-B14F-4D97-AF65-F5344CB8AC3E}">
        <p14:creationId xmlns:p14="http://schemas.microsoft.com/office/powerpoint/2010/main" val="3568791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986" y="1310326"/>
            <a:ext cx="10665626" cy="4600896"/>
          </a:xfrm>
        </p:spPr>
        <p:txBody>
          <a:bodyPr>
            <a:normAutofit/>
          </a:bodyPr>
          <a:lstStyle/>
          <a:p>
            <a:pPr algn="just"/>
            <a:r>
              <a:rPr lang="ky-KG" sz="2800" dirty="0" smtClean="0">
                <a:latin typeface="Times New Roman" panose="02020603050405020304" pitchFamily="18" charset="0"/>
                <a:cs typeface="Times New Roman" panose="02020603050405020304" pitchFamily="18" charset="0"/>
              </a:rPr>
              <a:t>2</a:t>
            </a:r>
            <a:r>
              <a:rPr lang="ky-KG" sz="2800" dirty="0">
                <a:latin typeface="Times New Roman" panose="02020603050405020304" pitchFamily="18" charset="0"/>
                <a:cs typeface="Times New Roman" panose="02020603050405020304" pitchFamily="18" charset="0"/>
              </a:rPr>
              <a:t>.	</a:t>
            </a:r>
            <a:r>
              <a:rPr lang="ky-KG" sz="2800" b="1" dirty="0" smtClean="0">
                <a:latin typeface="Times New Roman" panose="02020603050405020304" pitchFamily="18" charset="0"/>
                <a:cs typeface="Times New Roman" panose="02020603050405020304" pitchFamily="18" charset="0"/>
              </a:rPr>
              <a:t>Индивидуалдуулук. </a:t>
            </a:r>
            <a:r>
              <a:rPr lang="ky-KG" sz="2800" dirty="0" smtClean="0">
                <a:latin typeface="Times New Roman" panose="02020603050405020304" pitchFamily="18" charset="0"/>
                <a:cs typeface="Times New Roman" panose="02020603050405020304" pitchFamily="18" charset="0"/>
              </a:rPr>
              <a:t>Ден соолугунун </a:t>
            </a:r>
            <a:r>
              <a:rPr lang="ky-KG" sz="2800" dirty="0">
                <a:latin typeface="Times New Roman" panose="02020603050405020304" pitchFamily="18" charset="0"/>
                <a:cs typeface="Times New Roman" panose="02020603050405020304" pitchFamily="18" charset="0"/>
              </a:rPr>
              <a:t>мүмкүнчүлүктөрү чектелүү бала бардыгы үчүн жалпы билим берүү программасын өздөштүрө алат, бул анын балдар жамаатынын жашоосуна кошулуусунун маанилүү шарты болуп саналат. Зарыл болгон учурда кемчиликтин тереңдигинин өзгөчөлүктөрүнө жана баланын мүмкүнчүлүктөрүнө жараша жекече билим берүү маршруту иштелип чыгат. Маршрут </a:t>
            </a:r>
            <a:r>
              <a:rPr lang="ky-KG" sz="2800" dirty="0" smtClean="0">
                <a:latin typeface="Times New Roman" panose="02020603050405020304" pitchFamily="18" charset="0"/>
                <a:cs typeface="Times New Roman" panose="02020603050405020304" pitchFamily="18" charset="0"/>
              </a:rPr>
              <a:t>ийкемдүү өнүгүү </a:t>
            </a:r>
            <a:r>
              <a:rPr lang="ky-KG" sz="2800" dirty="0">
                <a:latin typeface="Times New Roman" panose="02020603050405020304" pitchFamily="18" charset="0"/>
                <a:cs typeface="Times New Roman" panose="02020603050405020304" pitchFamily="18" charset="0"/>
              </a:rPr>
              <a:t>зонасына багытталган, сүйлөө көндүмдөрүн, жашына жараша таанып-билүү ишинин негизги түрлөрүн калыптандырууну, социалдык көндүмдөрдү өнүктүрүүнү камсыз кылуу керек. </a:t>
            </a:r>
          </a:p>
          <a:p>
            <a:endParaRPr lang="ky-KG" dirty="0"/>
          </a:p>
        </p:txBody>
      </p:sp>
    </p:spTree>
    <p:extLst>
      <p:ext uri="{BB962C8B-B14F-4D97-AF65-F5344CB8AC3E}">
        <p14:creationId xmlns:p14="http://schemas.microsoft.com/office/powerpoint/2010/main" val="1550843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1376313" y="931863"/>
            <a:ext cx="10128300" cy="4979987"/>
          </a:xfrm>
        </p:spPr>
        <p:txBody>
          <a:bodyPr/>
          <a:lstStyle/>
          <a:p>
            <a:pPr algn="just"/>
            <a:r>
              <a:rPr lang="ky-KG" sz="2800" dirty="0">
                <a:latin typeface="Times New Roman" panose="02020603050405020304" pitchFamily="18" charset="0"/>
                <a:cs typeface="Times New Roman" panose="02020603050405020304" pitchFamily="18" charset="0"/>
              </a:rPr>
              <a:t>3.	</a:t>
            </a:r>
            <a:r>
              <a:rPr lang="ky-KG" sz="2800" b="1" dirty="0">
                <a:latin typeface="Times New Roman" panose="02020603050405020304" pitchFamily="18" charset="0"/>
                <a:cs typeface="Times New Roman" panose="02020603050405020304" pitchFamily="18" charset="0"/>
              </a:rPr>
              <a:t>Социалдаштыруу.</a:t>
            </a:r>
            <a:r>
              <a:rPr lang="ky-KG" sz="2800" dirty="0">
                <a:latin typeface="Times New Roman" panose="02020603050405020304" pitchFamily="18" charset="0"/>
                <a:cs typeface="Times New Roman" panose="02020603050405020304" pitchFamily="18" charset="0"/>
              </a:rPr>
              <a:t> Социалдаштыруунун приоритети инклюзивдүүлүк процесси жана натыйжасы катары. Үйрөнүүчүлөр бири-бири менен өз ара кызматташууга, пикир алышууга, бири-бирин сыйлаган абалда коопсүз чөйрөнү камсыз кылуу аркылуу жасалат. Үйрөнүүчүлөр окуу процессинин бардык түрлөрүнө активдүү катышууга, өз оюн айтуудан коркпогонго, өз оюн айтууга, досторду табууга үйрөнүшү керек; инсандар аралык мамилелерди өнүктүрүү, башка балдарды өздөрүн кандай болсо, ошондой кабыл алууга үйрөтүү.</a:t>
            </a:r>
          </a:p>
          <a:p>
            <a:endParaRPr lang="ky-KG" dirty="0"/>
          </a:p>
        </p:txBody>
      </p:sp>
    </p:spTree>
    <p:extLst>
      <p:ext uri="{BB962C8B-B14F-4D97-AF65-F5344CB8AC3E}">
        <p14:creationId xmlns:p14="http://schemas.microsoft.com/office/powerpoint/2010/main" val="204008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1471" y="1442301"/>
            <a:ext cx="10290929" cy="4468921"/>
          </a:xfrm>
        </p:spPr>
        <p:txBody>
          <a:bodyPr/>
          <a:lstStyle/>
          <a:p>
            <a:pPr algn="just"/>
            <a:r>
              <a:rPr lang="ky-KG" sz="3200" dirty="0">
                <a:latin typeface="Times New Roman" panose="02020603050405020304" pitchFamily="18" charset="0"/>
                <a:cs typeface="Times New Roman" panose="02020603050405020304" pitchFamily="18" charset="0"/>
              </a:rPr>
              <a:t>4.	</a:t>
            </a:r>
            <a:r>
              <a:rPr lang="ky-KG" sz="3200" b="1" dirty="0">
                <a:latin typeface="Times New Roman" panose="02020603050405020304" pitchFamily="18" charset="0"/>
                <a:cs typeface="Times New Roman" panose="02020603050405020304" pitchFamily="18" charset="0"/>
              </a:rPr>
              <a:t>Позитивдүү маанай.</a:t>
            </a:r>
            <a:r>
              <a:rPr lang="ky-KG" sz="3200" dirty="0">
                <a:latin typeface="Times New Roman" panose="02020603050405020304" pitchFamily="18" charset="0"/>
                <a:cs typeface="Times New Roman" panose="02020603050405020304" pitchFamily="18" charset="0"/>
              </a:rPr>
              <a:t> Окуу процессиндеги тоскоолдуктарга, арыз-муң ж.б. айтпастан, тескерисинче позитивдүү жакка басым жасап үйрөнүүчүлөрдүн жалпы окуу тажрыйбасына таасир этүү. Позитивдүү маанай-үйрөнүүчүлөр бири-бири менен позитивдүү ой-пикирлерин, сезимдерин бири-бирин сыйлаган абалга багытталат.</a:t>
            </a:r>
          </a:p>
          <a:p>
            <a:endParaRPr lang="ky-KG" dirty="0"/>
          </a:p>
        </p:txBody>
      </p:sp>
    </p:spTree>
    <p:extLst>
      <p:ext uri="{BB962C8B-B14F-4D97-AF65-F5344CB8AC3E}">
        <p14:creationId xmlns:p14="http://schemas.microsoft.com/office/powerpoint/2010/main" val="1648653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7800" y="2095500"/>
            <a:ext cx="10056812" cy="3815722"/>
          </a:xfrm>
        </p:spPr>
        <p:txBody>
          <a:bodyPr/>
          <a:lstStyle/>
          <a:p>
            <a:pPr algn="just"/>
            <a:r>
              <a:rPr lang="ky-KG" sz="2800" dirty="0">
                <a:latin typeface="Times New Roman" panose="02020603050405020304" pitchFamily="18" charset="0"/>
                <a:cs typeface="Times New Roman" panose="02020603050405020304" pitchFamily="18" charset="0"/>
              </a:rPr>
              <a:t>5.	</a:t>
            </a:r>
            <a:r>
              <a:rPr lang="ky-KG" sz="2800" b="1" dirty="0">
                <a:latin typeface="Times New Roman" panose="02020603050405020304" pitchFamily="18" charset="0"/>
                <a:cs typeface="Times New Roman" panose="02020603050405020304" pitchFamily="18" charset="0"/>
              </a:rPr>
              <a:t>Мотивация.</a:t>
            </a:r>
            <a:r>
              <a:rPr lang="ky-KG" sz="2800" dirty="0">
                <a:latin typeface="Times New Roman" panose="02020603050405020304" pitchFamily="18" charset="0"/>
                <a:cs typeface="Times New Roman" panose="02020603050405020304" pitchFamily="18" charset="0"/>
              </a:rPr>
              <a:t> Окууга жана окууну улантууга  болгон кызыгуусу, аракети. Мугалим үйрөнүүчүгө өтүлүүчү сабактын маанилүүлүгүн, эмнеге маанилүү экенин түшүндүрүү аркылуу аларды окууга шыктандыра алат.</a:t>
            </a:r>
          </a:p>
          <a:p>
            <a:endParaRPr lang="ky-KG" dirty="0"/>
          </a:p>
        </p:txBody>
      </p:sp>
    </p:spTree>
    <p:extLst>
      <p:ext uri="{BB962C8B-B14F-4D97-AF65-F5344CB8AC3E}">
        <p14:creationId xmlns:p14="http://schemas.microsoft.com/office/powerpoint/2010/main" val="3880187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8275" y="1819275"/>
            <a:ext cx="10066337" cy="4091947"/>
          </a:xfrm>
        </p:spPr>
        <p:txBody>
          <a:bodyPr/>
          <a:lstStyle/>
          <a:p>
            <a:pPr algn="just"/>
            <a:r>
              <a:rPr lang="ky-KG" sz="2800" dirty="0">
                <a:latin typeface="Times New Roman" panose="02020603050405020304" pitchFamily="18" charset="0"/>
                <a:cs typeface="Times New Roman" panose="02020603050405020304" pitchFamily="18" charset="0"/>
              </a:rPr>
              <a:t>6.	</a:t>
            </a:r>
            <a:r>
              <a:rPr lang="ky-KG" sz="2800" b="1" dirty="0">
                <a:latin typeface="Times New Roman" panose="02020603050405020304" pitchFamily="18" charset="0"/>
                <a:cs typeface="Times New Roman" panose="02020603050405020304" pitchFamily="18" charset="0"/>
              </a:rPr>
              <a:t>Кылдат даярдык. </a:t>
            </a:r>
            <a:r>
              <a:rPr lang="ky-KG" sz="2800" dirty="0">
                <a:latin typeface="Times New Roman" panose="02020603050405020304" pitchFamily="18" charset="0"/>
                <a:cs typeface="Times New Roman" panose="02020603050405020304" pitchFamily="18" charset="0"/>
              </a:rPr>
              <a:t>Үйрөнүүчүнү окуу процессине даярдоо. Даярдык өзүнө, үйрөнүүчүлөрдү тайпаларга бөлүү, керектүү жабдыктарды даярдоо, аудиториянын абалын дизайн боюнча ирээтке келтирүү. </a:t>
            </a:r>
          </a:p>
          <a:p>
            <a:endParaRPr lang="ky-KG" dirty="0"/>
          </a:p>
        </p:txBody>
      </p:sp>
    </p:spTree>
    <p:extLst>
      <p:ext uri="{BB962C8B-B14F-4D97-AF65-F5344CB8AC3E}">
        <p14:creationId xmlns:p14="http://schemas.microsoft.com/office/powerpoint/2010/main" val="155233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90650" y="2133600"/>
            <a:ext cx="10113962" cy="3777622"/>
          </a:xfrm>
        </p:spPr>
        <p:txBody>
          <a:bodyPr>
            <a:normAutofit/>
          </a:bodyPr>
          <a:lstStyle/>
          <a:p>
            <a:r>
              <a:rPr lang="ky-KG" sz="3600" dirty="0">
                <a:latin typeface="Times New Roman" panose="02020603050405020304" pitchFamily="18" charset="0"/>
                <a:cs typeface="Times New Roman" panose="02020603050405020304" pitchFamily="18" charset="0"/>
              </a:rPr>
              <a:t>7. 	</a:t>
            </a:r>
            <a:r>
              <a:rPr lang="ky-KG" sz="3600" b="1" dirty="0">
                <a:latin typeface="Times New Roman" panose="02020603050405020304" pitchFamily="18" charset="0"/>
                <a:cs typeface="Times New Roman" panose="02020603050405020304" pitchFamily="18" charset="0"/>
              </a:rPr>
              <a:t>Жөнөкөйлөштүрүү.</a:t>
            </a:r>
            <a:r>
              <a:rPr lang="ky-KG" sz="3600" dirty="0">
                <a:latin typeface="Times New Roman" panose="02020603050405020304" pitchFamily="18" charset="0"/>
                <a:cs typeface="Times New Roman" panose="02020603050405020304" pitchFamily="18" charset="0"/>
              </a:rPr>
              <a:t> Бул өтүлүүчү  теманы бөлүктөргө бөлүк, түшүнүктүү формага жайгаштыруу.</a:t>
            </a:r>
          </a:p>
          <a:p>
            <a:endParaRPr lang="ky-KG" dirty="0"/>
          </a:p>
        </p:txBody>
      </p:sp>
    </p:spTree>
    <p:extLst>
      <p:ext uri="{BB962C8B-B14F-4D97-AF65-F5344CB8AC3E}">
        <p14:creationId xmlns:p14="http://schemas.microsoft.com/office/powerpoint/2010/main" val="2765803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0175" y="1447800"/>
            <a:ext cx="10104437" cy="4463422"/>
          </a:xfrm>
        </p:spPr>
        <p:txBody>
          <a:bodyPr/>
          <a:lstStyle/>
          <a:p>
            <a:pPr algn="just"/>
            <a:r>
              <a:rPr lang="ky-KG" sz="3200" b="1" dirty="0">
                <a:latin typeface="Times New Roman" panose="02020603050405020304" pitchFamily="18" charset="0"/>
                <a:cs typeface="Times New Roman" panose="02020603050405020304" pitchFamily="18" charset="0"/>
              </a:rPr>
              <a:t>8. Анализдөө</a:t>
            </a:r>
            <a:r>
              <a:rPr lang="ky-KG" sz="3200" dirty="0">
                <a:latin typeface="Times New Roman" panose="02020603050405020304" pitchFamily="18" charset="0"/>
                <a:cs typeface="Times New Roman" panose="02020603050405020304" pitchFamily="18" charset="0"/>
              </a:rPr>
              <a:t>. Бул ар бир окуу амалдарынан көздөгөн максатка анализ жүргүзүү аркылуу жетишүү. Бул принцип үйрөнүүчүлөрдү анализдөө учурунда активдештирүү жана аларды өз ой-пикирин, сезимин, алган сабактарын бөлүшүүдө шыктандыруу болуп эсептелет.</a:t>
            </a:r>
          </a:p>
          <a:p>
            <a:endParaRPr lang="ky-KG" dirty="0"/>
          </a:p>
        </p:txBody>
      </p:sp>
    </p:spTree>
    <p:extLst>
      <p:ext uri="{BB962C8B-B14F-4D97-AF65-F5344CB8AC3E}">
        <p14:creationId xmlns:p14="http://schemas.microsoft.com/office/powerpoint/2010/main" val="3095043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85850" y="1838325"/>
            <a:ext cx="10418762" cy="4072897"/>
          </a:xfrm>
        </p:spPr>
        <p:txBody>
          <a:bodyPr/>
          <a:lstStyle/>
          <a:p>
            <a:pPr algn="just"/>
            <a:r>
              <a:rPr lang="ky-KG" sz="2800" b="1" dirty="0">
                <a:latin typeface="Times New Roman" panose="02020603050405020304" pitchFamily="18" charset="0"/>
                <a:cs typeface="Times New Roman" panose="02020603050405020304" pitchFamily="18" charset="0"/>
              </a:rPr>
              <a:t>9</a:t>
            </a:r>
            <a:r>
              <a:rPr lang="ky-KG" sz="2800" b="1" dirty="0" smtClean="0">
                <a:latin typeface="Times New Roman" panose="02020603050405020304" pitchFamily="18" charset="0"/>
                <a:cs typeface="Times New Roman" panose="02020603050405020304" pitchFamily="18" charset="0"/>
              </a:rPr>
              <a:t>. </a:t>
            </a:r>
            <a:r>
              <a:rPr lang="ky-KG" sz="2800" b="1" dirty="0">
                <a:latin typeface="Times New Roman" panose="02020603050405020304" pitchFamily="18" charset="0"/>
                <a:cs typeface="Times New Roman" panose="02020603050405020304" pitchFamily="18" charset="0"/>
              </a:rPr>
              <a:t>Үзгүлтүксүз </a:t>
            </a:r>
            <a:r>
              <a:rPr lang="ky-KG" sz="2800" b="1" dirty="0" smtClean="0">
                <a:latin typeface="Times New Roman" panose="02020603050405020304" pitchFamily="18" charset="0"/>
                <a:cs typeface="Times New Roman" panose="02020603050405020304" pitchFamily="18" charset="0"/>
              </a:rPr>
              <a:t>окуп - үйрөнүү</a:t>
            </a:r>
            <a:r>
              <a:rPr lang="ky-KG" sz="2800" b="1" dirty="0">
                <a:latin typeface="Times New Roman" panose="02020603050405020304" pitchFamily="18" charset="0"/>
                <a:cs typeface="Times New Roman" panose="02020603050405020304" pitchFamily="18" charset="0"/>
              </a:rPr>
              <a:t>. </a:t>
            </a:r>
            <a:r>
              <a:rPr lang="ky-KG" sz="2800" dirty="0">
                <a:latin typeface="Times New Roman" panose="02020603050405020304" pitchFamily="18" charset="0"/>
                <a:cs typeface="Times New Roman" panose="02020603050405020304" pitchFamily="18" charset="0"/>
              </a:rPr>
              <a:t>Окуу процессинен алган сабактарын жашоодо иш жүзүнө ашыруу. Үйрөнүүчүлөр </a:t>
            </a:r>
            <a:r>
              <a:rPr lang="ky-KG" sz="2800" dirty="0" smtClean="0">
                <a:latin typeface="Times New Roman" panose="02020603050405020304" pitchFamily="18" charset="0"/>
                <a:cs typeface="Times New Roman" panose="02020603050405020304" pitchFamily="18" charset="0"/>
              </a:rPr>
              <a:t>үйрөнгөндөрүн </a:t>
            </a:r>
            <a:r>
              <a:rPr lang="ky-KG" sz="2800" dirty="0">
                <a:latin typeface="Times New Roman" panose="02020603050405020304" pitchFamily="18" charset="0"/>
                <a:cs typeface="Times New Roman" panose="02020603050405020304" pitchFamily="18" charset="0"/>
              </a:rPr>
              <a:t>ишке ашыруу боюнча план түзүүсү жана түзгөн пландары боюнча алардын иш аракеттерине мугалим тарабынан колдоо, багыттоо.</a:t>
            </a:r>
          </a:p>
          <a:p>
            <a:endParaRPr lang="ky-KG" dirty="0"/>
          </a:p>
        </p:txBody>
      </p:sp>
    </p:spTree>
    <p:extLst>
      <p:ext uri="{BB962C8B-B14F-4D97-AF65-F5344CB8AC3E}">
        <p14:creationId xmlns:p14="http://schemas.microsoft.com/office/powerpoint/2010/main" val="4049948920"/>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814</TotalTime>
  <Words>387</Words>
  <Application>Microsoft Office PowerPoint</Application>
  <PresentationFormat>Широкоэкранный</PresentationFormat>
  <Paragraphs>20</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Century Gothic</vt:lpstr>
      <vt:lpstr>Times New Roman</vt:lpstr>
      <vt:lpstr>Wingdings 3</vt:lpstr>
      <vt:lpstr>Легкий дым</vt:lpstr>
      <vt:lpstr>    Инклюзивдик билим берүүнүн принциптери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Инклюзивдик билим берүүнүн принциптери</dc:title>
  <dc:creator>User</dc:creator>
  <cp:lastModifiedBy>User</cp:lastModifiedBy>
  <cp:revision>5</cp:revision>
  <dcterms:created xsi:type="dcterms:W3CDTF">2024-04-30T07:14:29Z</dcterms:created>
  <dcterms:modified xsi:type="dcterms:W3CDTF">2024-05-02T06:17:18Z</dcterms:modified>
</cp:coreProperties>
</file>